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1" r:id="rId4"/>
    <p:sldId id="282" r:id="rId5"/>
    <p:sldId id="285" r:id="rId6"/>
    <p:sldId id="288" r:id="rId7"/>
    <p:sldId id="290" r:id="rId8"/>
    <p:sldId id="292" r:id="rId9"/>
    <p:sldId id="293" r:id="rId10"/>
    <p:sldId id="295" r:id="rId11"/>
    <p:sldId id="299" r:id="rId12"/>
    <p:sldId id="300" r:id="rId13"/>
    <p:sldId id="306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280" r:id="rId23"/>
    <p:sldId id="318" r:id="rId24"/>
    <p:sldId id="298" r:id="rId25"/>
    <p:sldId id="316" r:id="rId26"/>
    <p:sldId id="317" r:id="rId2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abadkézi sokszög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zabadkézi sokszög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6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2211F-64DD-4533-80EC-0A805721160D}" type="datetimeFigureOut">
              <a:rPr lang="hu-HU"/>
              <a:pPr>
                <a:defRPr/>
              </a:pPr>
              <a:t>2009.11.25.</a:t>
            </a:fld>
            <a:endParaRPr lang="hu-HU"/>
          </a:p>
        </p:txBody>
      </p:sp>
      <p:sp>
        <p:nvSpPr>
          <p:cNvPr id="7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82FC2-9ACC-4AE3-A312-7C05AD4F657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F4522-5ABA-40B9-8EDB-0EEB90A5B0DD}" type="datetimeFigureOut">
              <a:rPr lang="hu-HU"/>
              <a:pPr>
                <a:defRPr/>
              </a:pPr>
              <a:t>2009.11.25.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B815C-88A8-4276-85DA-4D4D9F3A0C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11E54-AB97-401D-86EE-B93C466B5524}" type="datetimeFigureOut">
              <a:rPr lang="hu-HU"/>
              <a:pPr>
                <a:defRPr/>
              </a:pPr>
              <a:t>2009.11.25.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935B-1368-498F-B2A4-265ED0620D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6FAA4-ACFB-48B8-8CE8-2C47F8D99214}" type="datetimeFigureOut">
              <a:rPr lang="hu-HU"/>
              <a:pPr>
                <a:defRPr/>
              </a:pPr>
              <a:t>2009.11.25.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2E0AA-3C8B-4D07-AC89-4B3E41A3E46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abadkézi sokszög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zabadkézi sokszög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9FB2-121D-4D24-82E6-7E8FEFCC2E1F}" type="datetimeFigureOut">
              <a:rPr lang="hu-HU"/>
              <a:pPr>
                <a:defRPr/>
              </a:pPr>
              <a:t>2009.11.25.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773F2-61AE-45F0-84D0-CCCABE2CAE9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378A9-C1F8-4EB4-8708-039AEB9184B4}" type="datetimeFigureOut">
              <a:rPr lang="hu-HU"/>
              <a:pPr>
                <a:defRPr/>
              </a:pPr>
              <a:t>2009.11.25.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77FE-8957-4718-856C-0831EDC0EBE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EE6EE-D1A2-4CAB-AA25-B24D13DAAA5E}" type="datetimeFigureOut">
              <a:rPr lang="hu-HU"/>
              <a:pPr>
                <a:defRPr/>
              </a:pPr>
              <a:t>2009.11.25.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32304-21E7-4926-959B-1D020A6252B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550BF-0F0E-47B6-A777-2331EF8F5798}" type="datetimeFigureOut">
              <a:rPr lang="hu-HU"/>
              <a:pPr>
                <a:defRPr/>
              </a:pPr>
              <a:t>2009.11.25.</a:t>
            </a:fld>
            <a:endParaRPr lang="hu-HU"/>
          </a:p>
        </p:txBody>
      </p:sp>
      <p:sp>
        <p:nvSpPr>
          <p:cNvPr id="4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6775D-A760-437A-B947-4A83A4B6BF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D4742-29DF-4789-BE8A-36124C88AFE4}" type="datetimeFigureOut">
              <a:rPr lang="hu-HU"/>
              <a:pPr>
                <a:defRPr/>
              </a:pPr>
              <a:t>2009.11.25.</a:t>
            </a:fld>
            <a:endParaRPr lang="hu-HU"/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F9C8A-4CC9-4E9D-8863-8300D2B0A6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E81AA-4734-4C8D-9A4A-493E9ACE86C5}" type="datetimeFigureOut">
              <a:rPr lang="hu-HU"/>
              <a:pPr>
                <a:defRPr/>
              </a:pPr>
              <a:t>2009.11.25.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4DF31-54ED-4C1B-859D-CC57578E5BC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D272B-59CA-4047-B13F-C22A50697D92}" type="datetimeFigureOut">
              <a:rPr lang="hu-HU"/>
              <a:pPr>
                <a:defRPr/>
              </a:pPr>
              <a:t>2009.11.25.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55762-F344-4906-9761-0DCF8BA7121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abadkézi sokszög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zabadkézi sokszög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Cím helye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029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5642D9E-1836-481A-A02F-6504CD5D1F97}" type="datetimeFigureOut">
              <a:rPr lang="hu-HU"/>
              <a:pPr>
                <a:defRPr/>
              </a:pPr>
              <a:t>2009.11.25.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E4367DB-208B-402F-92C9-A8299E5592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09" r:id="rId2"/>
    <p:sldLayoutId id="2147483716" r:id="rId3"/>
    <p:sldLayoutId id="2147483710" r:id="rId4"/>
    <p:sldLayoutId id="2147483717" r:id="rId5"/>
    <p:sldLayoutId id="2147483711" r:id="rId6"/>
    <p:sldLayoutId id="2147483712" r:id="rId7"/>
    <p:sldLayoutId id="2147483718" r:id="rId8"/>
    <p:sldLayoutId id="2147483719" r:id="rId9"/>
    <p:sldLayoutId id="2147483713" r:id="rId10"/>
    <p:sldLayoutId id="21474837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/>
          <p:cNvSpPr>
            <a:spLocks noGrp="1"/>
          </p:cNvSpPr>
          <p:nvPr>
            <p:ph type="ctrTitle"/>
          </p:nvPr>
        </p:nvSpPr>
        <p:spPr>
          <a:xfrm>
            <a:off x="714375" y="2643188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smtClean="0"/>
              <a:t>Nagykiégésű, felfúvódott VVER üzemanyagköteg hűthetőségének számítógépes vizsgálata</a:t>
            </a:r>
          </a:p>
        </p:txBody>
      </p:sp>
      <p:sp>
        <p:nvSpPr>
          <p:cNvPr id="7171" name="Alcím 2"/>
          <p:cNvSpPr>
            <a:spLocks noGrp="1"/>
          </p:cNvSpPr>
          <p:nvPr>
            <p:ph type="subTitle" idx="1"/>
          </p:nvPr>
        </p:nvSpPr>
        <p:spPr>
          <a:xfrm>
            <a:off x="1357313" y="4572000"/>
            <a:ext cx="6400800" cy="1752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u-HU" sz="2800" dirty="0" smtClean="0"/>
              <a:t>Tudományos </a:t>
            </a:r>
            <a:r>
              <a:rPr lang="hu-HU" sz="2800" dirty="0" smtClean="0"/>
              <a:t>Diákköri Konferencia</a:t>
            </a:r>
            <a:endParaRPr lang="hu-HU" sz="2800" dirty="0" smtClean="0"/>
          </a:p>
          <a:p>
            <a:pPr eaLnBrk="1" hangingPunct="1">
              <a:buFont typeface="Arial" charset="0"/>
              <a:buNone/>
            </a:pPr>
            <a:r>
              <a:rPr lang="hu-HU" sz="2800" dirty="0" smtClean="0"/>
              <a:t>Gregus Zoltán</a:t>
            </a:r>
          </a:p>
          <a:p>
            <a:pPr eaLnBrk="1" hangingPunct="1">
              <a:buFont typeface="Arial" charset="0"/>
              <a:buNone/>
            </a:pPr>
            <a:r>
              <a:rPr lang="hu-HU" sz="2800" dirty="0" smtClean="0"/>
              <a:t>Konzulens: Csige András</a:t>
            </a:r>
          </a:p>
          <a:p>
            <a:pPr eaLnBrk="1" hangingPunct="1">
              <a:buFont typeface="Arial" charset="0"/>
              <a:buNone/>
            </a:pPr>
            <a:endParaRPr lang="hu-HU" dirty="0" smtClean="0"/>
          </a:p>
        </p:txBody>
      </p:sp>
      <p:pic>
        <p:nvPicPr>
          <p:cNvPr id="7172" name="Kép 1" descr="BMELogoOffici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285750"/>
            <a:ext cx="251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Szövegdoboz 4"/>
          <p:cNvSpPr txBox="1">
            <a:spLocks noChangeArrowheads="1"/>
          </p:cNvSpPr>
          <p:nvPr/>
        </p:nvSpPr>
        <p:spPr bwMode="auto">
          <a:xfrm>
            <a:off x="0" y="12858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>
                <a:latin typeface="Calibri" pitchFamily="34" charset="0"/>
              </a:rPr>
              <a:t>Budapesti Műszaki és Gazdaságtudományi Egyetem</a:t>
            </a:r>
          </a:p>
          <a:p>
            <a:pPr algn="ctr"/>
            <a:r>
              <a:rPr lang="hu-HU" b="1">
                <a:latin typeface="Calibri" pitchFamily="34" charset="0"/>
              </a:rPr>
              <a:t>Nukleáris Technikai Intézet</a:t>
            </a:r>
          </a:p>
        </p:txBody>
      </p:sp>
      <p:sp>
        <p:nvSpPr>
          <p:cNvPr id="7174" name="Szövegdoboz 5"/>
          <p:cNvSpPr txBox="1">
            <a:spLocks noChangeArrowheads="1"/>
          </p:cNvSpPr>
          <p:nvPr/>
        </p:nvSpPr>
        <p:spPr bwMode="auto">
          <a:xfrm>
            <a:off x="285750" y="6286500"/>
            <a:ext cx="1500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2009.11.18.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 smtClean="0">
                <a:solidFill>
                  <a:srgbClr val="00B0F0"/>
                </a:solidFill>
              </a:rPr>
              <a:t>Nagykiégésű üzemanyagok hűthetőségének számítógépes vizsgálata </a:t>
            </a:r>
          </a:p>
        </p:txBody>
      </p:sp>
      <p:sp>
        <p:nvSpPr>
          <p:cNvPr id="16387" name="Tartalom helye 2"/>
          <p:cNvSpPr>
            <a:spLocks noGrp="1"/>
          </p:cNvSpPr>
          <p:nvPr>
            <p:ph idx="1"/>
          </p:nvPr>
        </p:nvSpPr>
        <p:spPr>
          <a:xfrm>
            <a:off x="285750" y="1785938"/>
            <a:ext cx="8501063" cy="47863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hu-HU" sz="2000" smtClean="0"/>
          </a:p>
          <a:p>
            <a:pPr eaLnBrk="1" hangingPunct="1"/>
            <a:r>
              <a:rPr lang="hu-HU" sz="2400" b="1" smtClean="0"/>
              <a:t>Megfelelő nodalizáció</a:t>
            </a:r>
            <a:r>
              <a:rPr lang="hu-HU" sz="2400" smtClean="0"/>
              <a:t>:</a:t>
            </a:r>
          </a:p>
          <a:p>
            <a:pPr lvl="1" eaLnBrk="1" hangingPunct="1"/>
            <a:r>
              <a:rPr lang="hu-HU" sz="2000" smtClean="0"/>
              <a:t>Korlátozott kiosztható nódus szám (40)</a:t>
            </a:r>
          </a:p>
          <a:p>
            <a:pPr lvl="1" eaLnBrk="1" hangingPunct="1"/>
            <a:r>
              <a:rPr lang="hu-HU" sz="2000" smtClean="0"/>
              <a:t>Felfúvódott rész nódusai és branchei más geometriával </a:t>
            </a:r>
          </a:p>
          <a:p>
            <a:pPr lvl="1" eaLnBrk="1" hangingPunct="1"/>
            <a:r>
              <a:rPr lang="hu-HU" sz="2000" smtClean="0"/>
              <a:t>Felfúvódás környezetében kisebb nódus méret</a:t>
            </a:r>
          </a:p>
          <a:p>
            <a:pPr lvl="1" eaLnBrk="1" hangingPunct="1"/>
            <a:r>
              <a:rPr lang="hu-HU" sz="2000" smtClean="0"/>
              <a:t>Mérés hőmérsékletmérési pontjainak jól megfeleltethető nódusok</a:t>
            </a:r>
          </a:p>
          <a:p>
            <a:pPr eaLnBrk="1" hangingPunct="1"/>
            <a:r>
              <a:rPr lang="hu-HU" sz="2400" smtClean="0"/>
              <a:t>Alumínium oxid definiálása</a:t>
            </a:r>
          </a:p>
          <a:p>
            <a:pPr eaLnBrk="1" hangingPunct="1"/>
            <a:r>
              <a:rPr lang="hu-HU" sz="2400" smtClean="0"/>
              <a:t>Felfúvódás elemei kézzel átírva</a:t>
            </a:r>
          </a:p>
          <a:p>
            <a:pPr eaLnBrk="1" hangingPunct="1">
              <a:buFont typeface="Wingdings 2" pitchFamily="18" charset="2"/>
              <a:buNone/>
            </a:pPr>
            <a:endParaRPr lang="hu-HU" sz="2400" smtClean="0"/>
          </a:p>
          <a:p>
            <a:pPr eaLnBrk="1" hangingPunct="1"/>
            <a:endParaRPr lang="hu-H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 smtClean="0">
                <a:solidFill>
                  <a:srgbClr val="00B0F0"/>
                </a:solidFill>
              </a:rPr>
              <a:t>Nagykiégésű üzemanyagok hűthetőségének számítógépes vizsgálata </a:t>
            </a:r>
          </a:p>
        </p:txBody>
      </p:sp>
      <p:sp>
        <p:nvSpPr>
          <p:cNvPr id="17411" name="Tartalom helye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29250"/>
          </a:xfrm>
        </p:spPr>
        <p:txBody>
          <a:bodyPr/>
          <a:lstStyle/>
          <a:p>
            <a:pPr eaLnBrk="1" hangingPunct="1"/>
            <a:r>
              <a:rPr lang="hu-HU" sz="2400" smtClean="0"/>
              <a:t>Kísérlet és a mérés 3 hűtőközeg forgalom mellett:</a:t>
            </a:r>
          </a:p>
          <a:p>
            <a:pPr lvl="1" eaLnBrk="1" hangingPunct="1"/>
            <a:r>
              <a:rPr lang="hu-HU" sz="2000" smtClean="0"/>
              <a:t>225 g/s: Alulról történő elárasztás esetén megfelel a kisnyomású ZÜHR rendszer által betáplált mennyiségnek</a:t>
            </a:r>
            <a:r>
              <a:rPr lang="hu-HU" sz="2000" b="1" smtClean="0"/>
              <a:t>, </a:t>
            </a:r>
            <a:r>
              <a:rPr lang="hu-HU" sz="2000" smtClean="0">
                <a:solidFill>
                  <a:srgbClr val="FF0000"/>
                </a:solidFill>
              </a:rPr>
              <a:t>feltéve,</a:t>
            </a:r>
            <a:r>
              <a:rPr lang="hu-HU" sz="2000" b="1" smtClean="0">
                <a:solidFill>
                  <a:srgbClr val="FF0000"/>
                </a:solidFill>
              </a:rPr>
              <a:t> hogy mind a 3 ZÜHR (x, y, w) működőképes</a:t>
            </a:r>
          </a:p>
          <a:p>
            <a:pPr lvl="1" eaLnBrk="1" hangingPunct="1"/>
            <a:r>
              <a:rPr lang="hu-HU" sz="2000" smtClean="0"/>
              <a:t>150 g/s: Alulról történő elárasztás esetén megfelel a kisnyomású ZÜHR rendszer által betáplált mennyiségnek, </a:t>
            </a:r>
            <a:r>
              <a:rPr lang="hu-HU" sz="2000" smtClean="0">
                <a:solidFill>
                  <a:srgbClr val="FF0000"/>
                </a:solidFill>
              </a:rPr>
              <a:t>feltéve, </a:t>
            </a:r>
            <a:r>
              <a:rPr lang="hu-HU" sz="2000" b="1" smtClean="0">
                <a:solidFill>
                  <a:srgbClr val="FF0000"/>
                </a:solidFill>
              </a:rPr>
              <a:t>hogy 2 kisnyomású ZÜHR működőképes</a:t>
            </a:r>
            <a:r>
              <a:rPr lang="hu-HU" sz="2000" b="1" smtClean="0"/>
              <a:t> (az egyik karbantartás miatt ki van véve)</a:t>
            </a:r>
          </a:p>
          <a:p>
            <a:pPr lvl="1" eaLnBrk="1" hangingPunct="1"/>
            <a:r>
              <a:rPr lang="hu-HU" sz="2000" smtClean="0"/>
              <a:t>80 g/s: Alulról történő elárasztás esetén megfelel a kisnyomású ZÜHR rendszer által betáplált mennyiségnek, </a:t>
            </a:r>
            <a:r>
              <a:rPr lang="hu-HU" sz="2000" smtClean="0">
                <a:solidFill>
                  <a:srgbClr val="FF0000"/>
                </a:solidFill>
              </a:rPr>
              <a:t>feltéve, </a:t>
            </a:r>
            <a:r>
              <a:rPr lang="hu-HU" sz="2000" b="1" smtClean="0">
                <a:solidFill>
                  <a:srgbClr val="FF0000"/>
                </a:solidFill>
              </a:rPr>
              <a:t>hogy csak egy kisnyomású ZÜHR működőképes</a:t>
            </a:r>
            <a:r>
              <a:rPr lang="hu-HU" sz="2000" b="1" smtClean="0"/>
              <a:t> (a legkonzervatívabb becslés, üzem közben nem megengedett)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 smtClean="0">
                <a:solidFill>
                  <a:srgbClr val="00B0F0"/>
                </a:solidFill>
              </a:rPr>
              <a:t>Nagykiégésű üzemanyagok hűthetőségének számítógépes vizsgálata </a:t>
            </a:r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29250"/>
          </a:xfrm>
        </p:spPr>
        <p:txBody>
          <a:bodyPr/>
          <a:lstStyle/>
          <a:p>
            <a:pPr eaLnBrk="1" hangingPunct="1"/>
            <a:r>
              <a:rPr lang="hu-HU" sz="2400" smtClean="0"/>
              <a:t>Elárasztás előtt: túlhevített gőzzel töltve</a:t>
            </a:r>
          </a:p>
          <a:p>
            <a:pPr eaLnBrk="1" hangingPunct="1"/>
            <a:r>
              <a:rPr lang="hu-HU" sz="2400" smtClean="0"/>
              <a:t>Kezdeti hőmérsékletprofil: hasonló a kísérlethez</a:t>
            </a:r>
          </a:p>
        </p:txBody>
      </p:sp>
      <p:pic>
        <p:nvPicPr>
          <p:cNvPr id="18436" name="Picture 2" descr="Graph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2419350"/>
            <a:ext cx="5143500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 smtClean="0">
                <a:solidFill>
                  <a:srgbClr val="00B0F0"/>
                </a:solidFill>
              </a:rPr>
              <a:t>Nagykiégésű üzemanyagok hűthetőségének számítógépes vizsgálata </a:t>
            </a:r>
          </a:p>
        </p:txBody>
      </p:sp>
      <p:sp>
        <p:nvSpPr>
          <p:cNvPr id="31747" name="Tartalom helye 2"/>
          <p:cNvSpPr>
            <a:spLocks noGrp="1"/>
          </p:cNvSpPr>
          <p:nvPr>
            <p:ph idx="1"/>
          </p:nvPr>
        </p:nvSpPr>
        <p:spPr>
          <a:xfrm>
            <a:off x="2000250" y="1143000"/>
            <a:ext cx="5214938" cy="500063"/>
          </a:xfrm>
        </p:spPr>
        <p:txBody>
          <a:bodyPr>
            <a:normAutofit fontScale="850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400" b="1" dirty="0" err="1" smtClean="0"/>
              <a:t>Mérés-APROS</a:t>
            </a:r>
            <a:r>
              <a:rPr lang="hu-HU" sz="2400" b="1" dirty="0" smtClean="0"/>
              <a:t> összehasonlítás, 80 g/s</a:t>
            </a:r>
          </a:p>
        </p:txBody>
      </p:sp>
      <p:pic>
        <p:nvPicPr>
          <p:cNvPr id="19460" name="Picture 2" descr="Graph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5788" y="2286000"/>
            <a:ext cx="474821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Grap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4462463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 smtClean="0">
                <a:solidFill>
                  <a:srgbClr val="00B0F0"/>
                </a:solidFill>
              </a:rPr>
              <a:t>Nagykiégésű üzemanyagok hűthetőségének számítógépes vizsgálata </a:t>
            </a:r>
          </a:p>
        </p:txBody>
      </p:sp>
      <p:sp>
        <p:nvSpPr>
          <p:cNvPr id="20483" name="Tartalom helye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571625"/>
          </a:xfrm>
        </p:spPr>
        <p:txBody>
          <a:bodyPr/>
          <a:lstStyle/>
          <a:p>
            <a:pPr eaLnBrk="1" hangingPunct="1"/>
            <a:r>
              <a:rPr lang="hu-HU" sz="2400" smtClean="0"/>
              <a:t>Eltérések a mért és számított eredmények között:</a:t>
            </a:r>
          </a:p>
          <a:p>
            <a:pPr lvl="1" eaLnBrk="1" hangingPunct="1"/>
            <a:r>
              <a:rPr lang="hu-HU" sz="2000" smtClean="0"/>
              <a:t>Felfúvódott rész intenzíven hűl</a:t>
            </a:r>
          </a:p>
          <a:p>
            <a:pPr lvl="1" eaLnBrk="1" hangingPunct="1"/>
            <a:r>
              <a:rPr lang="hu-HU" sz="2000" smtClean="0"/>
              <a:t>Felfúvódás feletti rész csak akkor kezd el hűlni, mikor a quenching front eléri</a:t>
            </a:r>
          </a:p>
        </p:txBody>
      </p:sp>
      <p:pic>
        <p:nvPicPr>
          <p:cNvPr id="20484" name="Picture 2" descr="Twall lefutá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786063"/>
            <a:ext cx="54292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 smtClean="0">
                <a:solidFill>
                  <a:srgbClr val="00B0F0"/>
                </a:solidFill>
              </a:rPr>
              <a:t>Nagykiégésű üzemanyagok hűthetőségének számítógépes vizsgálata </a:t>
            </a:r>
          </a:p>
        </p:txBody>
      </p:sp>
      <p:sp>
        <p:nvSpPr>
          <p:cNvPr id="21507" name="Tartalom helye 2"/>
          <p:cNvSpPr>
            <a:spLocks noGrp="1"/>
          </p:cNvSpPr>
          <p:nvPr>
            <p:ph idx="1"/>
          </p:nvPr>
        </p:nvSpPr>
        <p:spPr>
          <a:xfrm>
            <a:off x="428625" y="2286000"/>
            <a:ext cx="8229600" cy="2928938"/>
          </a:xfrm>
        </p:spPr>
        <p:txBody>
          <a:bodyPr/>
          <a:lstStyle/>
          <a:p>
            <a:pPr eaLnBrk="1" hangingPunct="1"/>
            <a:r>
              <a:rPr lang="hu-HU" sz="2400" b="1" smtClean="0"/>
              <a:t>Gyors hűlés okai</a:t>
            </a:r>
            <a:r>
              <a:rPr lang="hu-HU" sz="2400" smtClean="0"/>
              <a:t>:</a:t>
            </a:r>
          </a:p>
          <a:p>
            <a:pPr lvl="1" eaLnBrk="1" hangingPunct="1"/>
            <a:r>
              <a:rPr lang="hu-HU" sz="2000" smtClean="0"/>
              <a:t>Magas hőmérsékletű gőz kimosása</a:t>
            </a:r>
          </a:p>
          <a:p>
            <a:pPr lvl="1" eaLnBrk="1" hangingPunct="1"/>
            <a:r>
              <a:rPr lang="hu-HU" sz="2000" smtClean="0"/>
              <a:t>Konfúzor hatás</a:t>
            </a:r>
          </a:p>
          <a:p>
            <a:pPr lvl="1" eaLnBrk="1" hangingPunct="1"/>
            <a:r>
              <a:rPr lang="hu-HU" sz="2000" smtClean="0"/>
              <a:t>Nagy gőzsebesség = Nagy hőátadási tényező</a:t>
            </a:r>
          </a:p>
          <a:p>
            <a:pPr lvl="1" eaLnBrk="1" hangingPunct="1"/>
            <a:r>
              <a:rPr lang="hu-HU" sz="2000" smtClean="0"/>
              <a:t>Nagyobb hőátadó felület</a:t>
            </a:r>
          </a:p>
          <a:p>
            <a:pPr lvl="1" eaLnBrk="1" hangingPunct="1"/>
            <a:r>
              <a:rPr lang="hu-HU" sz="2000" smtClean="0"/>
              <a:t>Cseppelragadás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 smtClean="0">
                <a:solidFill>
                  <a:srgbClr val="00B0F0"/>
                </a:solidFill>
              </a:rPr>
              <a:t>Nagykiégésű üzemanyagok hűthetőségének számítógépes vizsgálata </a:t>
            </a:r>
          </a:p>
        </p:txBody>
      </p:sp>
      <p:sp>
        <p:nvSpPr>
          <p:cNvPr id="35843" name="Tartalom helye 2"/>
          <p:cNvSpPr>
            <a:spLocks noGrp="1"/>
          </p:cNvSpPr>
          <p:nvPr>
            <p:ph idx="1"/>
          </p:nvPr>
        </p:nvSpPr>
        <p:spPr>
          <a:xfrm>
            <a:off x="1928813" y="1143000"/>
            <a:ext cx="5572125" cy="500063"/>
          </a:xfrm>
        </p:spPr>
        <p:txBody>
          <a:bodyPr>
            <a:normAutofit fontScale="850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400" b="1" smtClean="0"/>
              <a:t>Magas hőmérsékletű gőz kimosása, 80 g/s</a:t>
            </a:r>
          </a:p>
        </p:txBody>
      </p:sp>
      <p:pic>
        <p:nvPicPr>
          <p:cNvPr id="22532" name="Picture 2" descr="Graph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357438"/>
            <a:ext cx="45148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Graph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9913" y="2357438"/>
            <a:ext cx="4540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 smtClean="0">
                <a:solidFill>
                  <a:srgbClr val="00B0F0"/>
                </a:solidFill>
              </a:rPr>
              <a:t>Nagykiégésű üzemanyagok hűthetőségének számítógépes vizsgálata </a:t>
            </a:r>
          </a:p>
        </p:txBody>
      </p:sp>
      <p:sp>
        <p:nvSpPr>
          <p:cNvPr id="23555" name="Tartalom helye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000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hu-HU" sz="2400" b="1" smtClean="0"/>
              <a:t>Konfúzor hatás, a gőzsebesség megnövekedése, 80 g/s</a:t>
            </a:r>
          </a:p>
        </p:txBody>
      </p:sp>
      <p:pic>
        <p:nvPicPr>
          <p:cNvPr id="23556" name="Picture 2" descr="Grap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857375"/>
            <a:ext cx="6291263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 smtClean="0">
                <a:solidFill>
                  <a:srgbClr val="00B0F0"/>
                </a:solidFill>
              </a:rPr>
              <a:t>Nagykiégésű üzemanyagok hűthetőségének számítógépes vizsgálata </a:t>
            </a:r>
          </a:p>
        </p:txBody>
      </p:sp>
      <p:sp>
        <p:nvSpPr>
          <p:cNvPr id="24579" name="Tartalom helye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000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hu-HU" sz="2400" b="1" smtClean="0"/>
              <a:t>Hőátadási tényező megnövekedése, 80 g/s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857375"/>
            <a:ext cx="10191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2000250"/>
            <a:ext cx="25050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1928813"/>
            <a:ext cx="1438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5" descr="Graph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38" y="2571750"/>
            <a:ext cx="5715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 smtClean="0">
                <a:solidFill>
                  <a:srgbClr val="00B0F0"/>
                </a:solidFill>
              </a:rPr>
              <a:t>Nagykiégésű üzemanyagok hűthetőségének számítógépes vizsgálata </a:t>
            </a:r>
          </a:p>
        </p:txBody>
      </p:sp>
      <p:sp>
        <p:nvSpPr>
          <p:cNvPr id="25603" name="Tartalom helye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000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hu-HU" sz="2400" b="1" smtClean="0"/>
              <a:t>Cseppelragadásból származó vízfelütődés, 80 g/s</a:t>
            </a:r>
          </a:p>
        </p:txBody>
      </p:sp>
      <p:sp>
        <p:nvSpPr>
          <p:cNvPr id="25604" name="Szövegdoboz 7"/>
          <p:cNvSpPr txBox="1">
            <a:spLocks noChangeArrowheads="1"/>
          </p:cNvSpPr>
          <p:nvPr/>
        </p:nvSpPr>
        <p:spPr bwMode="auto">
          <a:xfrm>
            <a:off x="785813" y="1643063"/>
            <a:ext cx="7858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Az intenzív forrás során a vízfelületről a képződő gőz vízcseppeket képes elragadni. Ezek a vízcseppek a forró felületnek ütközve azt intenzíven hűtik.</a:t>
            </a:r>
          </a:p>
        </p:txBody>
      </p:sp>
      <p:sp>
        <p:nvSpPr>
          <p:cNvPr id="25605" name="Szövegdoboz 9"/>
          <p:cNvSpPr txBox="1">
            <a:spLocks noChangeArrowheads="1"/>
          </p:cNvSpPr>
          <p:nvPr/>
        </p:nvSpPr>
        <p:spPr bwMode="auto">
          <a:xfrm>
            <a:off x="785813" y="2286000"/>
            <a:ext cx="6072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Dropplet: Nódusban lévő vízcseppek százalékos aránya</a:t>
            </a:r>
          </a:p>
        </p:txBody>
      </p:sp>
      <p:pic>
        <p:nvPicPr>
          <p:cNvPr id="25606" name="Picture 3" descr="Graph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786063"/>
            <a:ext cx="5715000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artalom helye 2"/>
          <p:cNvSpPr>
            <a:spLocks noGrp="1"/>
          </p:cNvSpPr>
          <p:nvPr>
            <p:ph idx="1"/>
          </p:nvPr>
        </p:nvSpPr>
        <p:spPr>
          <a:xfrm>
            <a:off x="285750" y="2000250"/>
            <a:ext cx="8572500" cy="3286125"/>
          </a:xfrm>
        </p:spPr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hu-HU" sz="2400" dirty="0" smtClean="0"/>
              <a:t>Nagy </a:t>
            </a:r>
            <a:r>
              <a:rPr lang="hu-HU" sz="2400" dirty="0" err="1" smtClean="0"/>
              <a:t>kiégetettségű</a:t>
            </a:r>
            <a:r>
              <a:rPr lang="hu-HU" sz="2400" dirty="0" smtClean="0"/>
              <a:t> üzemanyagok viselkedését LOCA körülmények között OECD </a:t>
            </a:r>
            <a:r>
              <a:rPr lang="hu-HU" sz="2400" dirty="0" err="1" smtClean="0"/>
              <a:t>Halden</a:t>
            </a:r>
            <a:r>
              <a:rPr lang="hu-HU" sz="2400" dirty="0" smtClean="0"/>
              <a:t> </a:t>
            </a:r>
            <a:r>
              <a:rPr lang="hu-HU" sz="2400" dirty="0" err="1" smtClean="0"/>
              <a:t>Reactor</a:t>
            </a:r>
            <a:r>
              <a:rPr lang="hu-HU" sz="2400" dirty="0" smtClean="0"/>
              <a:t> Project keretében vizsgálták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hu-HU" sz="2400" dirty="0" smtClean="0"/>
              <a:t>Kedvezőtlenebb viselkedés mint kisebb </a:t>
            </a:r>
            <a:r>
              <a:rPr lang="hu-HU" sz="2400" dirty="0" err="1" smtClean="0"/>
              <a:t>kiégetettségi</a:t>
            </a:r>
            <a:r>
              <a:rPr lang="hu-HU" sz="2400" dirty="0" smtClean="0"/>
              <a:t> szinteken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hu-HU" sz="2400" b="1" dirty="0" smtClean="0"/>
              <a:t>Dolgozat célja:</a:t>
            </a:r>
            <a:endParaRPr lang="hu-HU" sz="1600" b="1" dirty="0" smtClean="0"/>
          </a:p>
          <a:p>
            <a:pPr marL="722376" lvl="1" indent="-27432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 smtClean="0"/>
              <a:t>Kedvezőtlen viselkedés bemutatása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 smtClean="0"/>
              <a:t>Rendelkezésre álló számítógépes apparátus alkalmasságának vizsgálata a folyamat modellezésére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 smtClean="0">
                <a:solidFill>
                  <a:srgbClr val="00B0F0"/>
                </a:solidFill>
              </a:rPr>
              <a:t>Nagykiégésű üzemanyagok hűthetőségének számítógépes vizsgálata </a:t>
            </a:r>
          </a:p>
        </p:txBody>
      </p:sp>
      <p:sp>
        <p:nvSpPr>
          <p:cNvPr id="26627" name="Tartalom helye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000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hu-HU" sz="2400" b="1" smtClean="0"/>
              <a:t>Cseppelragadásból származó vízfelütődés, 80 g/s</a:t>
            </a:r>
          </a:p>
        </p:txBody>
      </p:sp>
      <p:pic>
        <p:nvPicPr>
          <p:cNvPr id="26628" name="Picture 2" descr="Graph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286000"/>
            <a:ext cx="608806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 smtClean="0">
                <a:solidFill>
                  <a:srgbClr val="00B0F0"/>
                </a:solidFill>
              </a:rPr>
              <a:t>Nagykiégésű üzemanyagok hűthetőségének számítógépes vizsgálata </a:t>
            </a:r>
          </a:p>
        </p:txBody>
      </p:sp>
      <p:sp>
        <p:nvSpPr>
          <p:cNvPr id="27651" name="Tartalom helye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29250"/>
          </a:xfrm>
        </p:spPr>
        <p:txBody>
          <a:bodyPr/>
          <a:lstStyle/>
          <a:p>
            <a:pPr eaLnBrk="1" hangingPunct="1"/>
            <a:r>
              <a:rPr lang="hu-HU" sz="2400" smtClean="0"/>
              <a:t>Levonható tanulságok:</a:t>
            </a:r>
          </a:p>
          <a:p>
            <a:pPr lvl="1" eaLnBrk="1" hangingPunct="1"/>
            <a:r>
              <a:rPr lang="hu-HU" sz="2000" smtClean="0"/>
              <a:t>A kód alkalmas a folyamatok modellezésére</a:t>
            </a:r>
          </a:p>
          <a:p>
            <a:pPr lvl="1" eaLnBrk="1" hangingPunct="1"/>
            <a:r>
              <a:rPr lang="hu-HU" sz="2000" smtClean="0"/>
              <a:t>Trendbeli eltérés oka ismert</a:t>
            </a:r>
          </a:p>
          <a:p>
            <a:pPr eaLnBrk="1" hangingPunct="1"/>
            <a:r>
              <a:rPr lang="hu-HU" sz="2400" smtClean="0"/>
              <a:t>Nagymértékben felfúvódott zóna egyetlen rendelkezésre álló kisnyomású ZÜHR-el hűthető marad</a:t>
            </a:r>
          </a:p>
          <a:p>
            <a:pPr eaLnBrk="1" hangingPunct="1"/>
            <a:r>
              <a:rPr lang="hu-HU" sz="2400" smtClean="0"/>
              <a:t>Számítógépes és kísérleti eredmények egyértelműen igazolták a hűthetőséget</a:t>
            </a:r>
          </a:p>
          <a:p>
            <a:pPr eaLnBrk="1" hangingPunct="1"/>
            <a:r>
              <a:rPr lang="hu-HU" sz="2400" smtClean="0"/>
              <a:t>További lehetőségek:</a:t>
            </a:r>
          </a:p>
          <a:p>
            <a:pPr lvl="1" eaLnBrk="1" hangingPunct="1"/>
            <a:r>
              <a:rPr lang="hu-HU" sz="2000" smtClean="0"/>
              <a:t>Normál VVER köteg modell felépítése (2,5 m; 126 pálca) és a hűthetőség vizsgálata alsó és felső elárasztással.</a:t>
            </a:r>
          </a:p>
          <a:p>
            <a:pPr lvl="1" eaLnBrk="1" hangingPunct="1"/>
            <a:r>
              <a:rPr lang="hu-HU" sz="2000" smtClean="0"/>
              <a:t> Hűtőközeg forgalom további csökkentése (Nagynyomású ZÜHR szivattyúk állnak csak rendelkezésre az elárasztás során)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/>
          <a:lstStyle/>
          <a:p>
            <a:pPr eaLnBrk="1" hangingPunct="1"/>
            <a:r>
              <a:rPr lang="hu-HU" smtClean="0"/>
              <a:t>Köszönöm a figyelmet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 bwMode="auto">
          <a:xfrm>
            <a:off x="428625" y="714356"/>
            <a:ext cx="8229600" cy="591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9100" marR="0" lvl="0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Források:</a:t>
            </a:r>
          </a:p>
          <a:p>
            <a:pPr marL="419100" marR="0" lvl="0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Kolstad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W.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Wiesenack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B.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Oberländer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A COMPARISION OF FUEL FRAGMENTATION &amp; RELOCATION BEHAVIOUR IN HALDEN REACTOR LOCA EXPERIMENTS</a:t>
            </a:r>
          </a:p>
          <a:p>
            <a:pPr marL="419100" marR="0" lvl="0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Wolfgang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Wiesenacka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Laura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Kekkonenb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Barbara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Oberländera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Axial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transport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loss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pressure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ballooning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rupture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burn-up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fuel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rods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subjected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LOCA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conditions</a:t>
            </a:r>
            <a:endParaRPr kumimoji="0" lang="hu-H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9100" marR="0" lvl="0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Nagy Imre,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Windber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Péter,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Vimi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András – Felfúvódott VVER köteg hűthetőségének vizsgálata</a:t>
            </a:r>
          </a:p>
          <a:p>
            <a:pPr marL="419100" marR="0" lvl="0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Imre Nagy, Péter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Windberg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András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Vimi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Zoltán Gregus –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Experimental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computational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investigation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coolability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ballooned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bundles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pellet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relocation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19100" marR="0" lvl="0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George T.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Furukawa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Thomas B. Douglas, Robert E.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McCoskey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Defoe C.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Ginnings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Thermal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Properties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Aluminum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Oxide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0°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1,200° K</a:t>
            </a:r>
          </a:p>
          <a:p>
            <a:pPr marL="419100" marR="0" lvl="0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James F.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Shackelford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Willam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Alexander - CRC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science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engineering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handbook</a:t>
            </a:r>
            <a:endParaRPr kumimoji="0" lang="hu-H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9100" marR="0" lvl="0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Csom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Gyula – Atomerőművek üzemtana</a:t>
            </a:r>
          </a:p>
          <a:p>
            <a:pPr marL="419100" marR="0" lvl="0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Környey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Tamás –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Hőátvitel</a:t>
            </a:r>
            <a:endParaRPr kumimoji="0" lang="hu-H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szukiton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928688"/>
            <a:ext cx="4500563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1571625"/>
            <a:ext cx="4397375" cy="1685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3786188"/>
            <a:ext cx="3990975" cy="14763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Grap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1785938"/>
            <a:ext cx="5214938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 smtClean="0">
                <a:solidFill>
                  <a:srgbClr val="00B0F0"/>
                </a:solidFill>
              </a:rPr>
              <a:t>Üzemanyagok általános viselkedése LOCA körülmények között</a:t>
            </a:r>
          </a:p>
        </p:txBody>
      </p:sp>
      <p:sp>
        <p:nvSpPr>
          <p:cNvPr id="9219" name="Tartalom helye 2"/>
          <p:cNvSpPr>
            <a:spLocks noGrp="1"/>
          </p:cNvSpPr>
          <p:nvPr>
            <p:ph idx="1"/>
          </p:nvPr>
        </p:nvSpPr>
        <p:spPr>
          <a:xfrm>
            <a:off x="428625" y="857250"/>
            <a:ext cx="8229600" cy="54292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hu-HU" sz="2000" smtClean="0"/>
          </a:p>
          <a:p>
            <a:pPr eaLnBrk="1" hangingPunct="1"/>
            <a:r>
              <a:rPr lang="hu-HU" sz="2000" smtClean="0"/>
              <a:t>Pálcák üzem közben nyomott állapotban</a:t>
            </a:r>
          </a:p>
          <a:p>
            <a:pPr eaLnBrk="1" hangingPunct="1"/>
            <a:r>
              <a:rPr lang="hu-HU" sz="2000" smtClean="0"/>
              <a:t>Lefúvatás után túlnyomás terheli a burkolatot</a:t>
            </a:r>
          </a:p>
          <a:p>
            <a:pPr eaLnBrk="1" hangingPunct="1"/>
            <a:r>
              <a:rPr lang="hu-HU" sz="2000" smtClean="0"/>
              <a:t>Zóna újbóli elárasztásáig a pálcák gőzben állnak</a:t>
            </a:r>
          </a:p>
          <a:p>
            <a:pPr eaLnBrk="1" hangingPunct="1"/>
            <a:r>
              <a:rPr lang="hu-HU" sz="2000" smtClean="0"/>
              <a:t>Burkolathőmérséklet 600-700 </a:t>
            </a:r>
            <a:r>
              <a:rPr lang="hu-HU" sz="2000" baseline="30000" smtClean="0"/>
              <a:t>o</a:t>
            </a:r>
            <a:r>
              <a:rPr lang="hu-HU" sz="2000" smtClean="0"/>
              <a:t>C</a:t>
            </a:r>
          </a:p>
          <a:p>
            <a:pPr eaLnBrk="1" hangingPunct="1"/>
            <a:r>
              <a:rPr lang="hu-HU" sz="2000" smtClean="0"/>
              <a:t>Belső nyomás + magas hőmérséklet: Pálca képlékenyen alak változik (felfúvódik)</a:t>
            </a:r>
          </a:p>
        </p:txBody>
      </p:sp>
      <p:pic>
        <p:nvPicPr>
          <p:cNvPr id="9220" name="Picture 4" descr="C:\Documents and Settings\John Rambó\Dokumentumok\Képek\kiégés-nyomá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3500438"/>
            <a:ext cx="36290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/>
            <a:r>
              <a:rPr lang="hu-HU" sz="3200" smtClean="0">
                <a:solidFill>
                  <a:srgbClr val="00B0F0"/>
                </a:solidFill>
              </a:rPr>
              <a:t>Nagykiégésű üzemanyagok sajátos viselkedése</a:t>
            </a:r>
          </a:p>
        </p:txBody>
      </p:sp>
      <p:sp>
        <p:nvSpPr>
          <p:cNvPr id="10243" name="Tartalom helye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292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hu-HU" sz="2400" smtClean="0"/>
          </a:p>
          <a:p>
            <a:pPr eaLnBrk="1" hangingPunct="1"/>
            <a:r>
              <a:rPr lang="hu-HU" sz="2400" smtClean="0"/>
              <a:t>60-80-90 MWnap/kgU kiégetettségű pálcák</a:t>
            </a:r>
          </a:p>
          <a:p>
            <a:pPr eaLnBrk="1" hangingPunct="1"/>
            <a:r>
              <a:rPr lang="hu-HU" sz="2400" b="1" smtClean="0"/>
              <a:t>Pasztilla nagymértékben töredezett</a:t>
            </a:r>
          </a:p>
          <a:p>
            <a:pPr eaLnBrk="1" hangingPunct="1"/>
            <a:r>
              <a:rPr lang="hu-HU" sz="2400" b="1" smtClean="0"/>
              <a:t>Megváltozott kémiai összetétel, nagyfokú sugárkárosodás</a:t>
            </a:r>
            <a:endParaRPr lang="hu-HU" sz="2400" smtClean="0"/>
          </a:p>
          <a:p>
            <a:pPr eaLnBrk="1" hangingPunct="1"/>
            <a:r>
              <a:rPr lang="hu-HU" sz="2400" smtClean="0"/>
              <a:t>LOCA körülmények létrehozása:  Reaktor hűtőrendszeréről leválasztható hurok</a:t>
            </a:r>
          </a:p>
          <a:p>
            <a:pPr eaLnBrk="1" hangingPunct="1"/>
            <a:r>
              <a:rPr lang="hu-HU" sz="2400" smtClean="0"/>
              <a:t>Remanens hő: </a:t>
            </a:r>
          </a:p>
          <a:p>
            <a:pPr lvl="1" eaLnBrk="1" hangingPunct="1"/>
            <a:r>
              <a:rPr lang="hu-HU" sz="2000" smtClean="0"/>
              <a:t>Nukleáris teljesítmény</a:t>
            </a:r>
          </a:p>
          <a:p>
            <a:pPr lvl="1" eaLnBrk="1" hangingPunct="1"/>
            <a:r>
              <a:rPr lang="hu-HU" sz="2000" smtClean="0"/>
              <a:t>Villamos fűtés</a:t>
            </a:r>
            <a:endParaRPr lang="hu-HU" sz="2400" smtClean="0"/>
          </a:p>
          <a:p>
            <a:pPr eaLnBrk="1" hangingPunct="1"/>
            <a:r>
              <a:rPr lang="hu-HU" sz="2400" smtClean="0"/>
              <a:t>Valóságoshoz igen hasonló hőmérsékletprofil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/>
            <a:r>
              <a:rPr lang="hu-HU" sz="3200" smtClean="0">
                <a:solidFill>
                  <a:srgbClr val="00B0F0"/>
                </a:solidFill>
              </a:rPr>
              <a:t>Nagykiégésű üzemanyagok sajátos viselkedése</a:t>
            </a:r>
          </a:p>
        </p:txBody>
      </p:sp>
      <p:pic>
        <p:nvPicPr>
          <p:cNvPr id="1126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8963" y="1000125"/>
            <a:ext cx="2292350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5072063"/>
            <a:ext cx="52546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 descr="6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1000125"/>
            <a:ext cx="20193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 smtClean="0">
                <a:solidFill>
                  <a:srgbClr val="00B0F0"/>
                </a:solidFill>
              </a:rPr>
              <a:t>Nagykiégésű üzemanyagok hűthetőségére vonatkozó kísérletek </a:t>
            </a:r>
          </a:p>
        </p:txBody>
      </p:sp>
      <p:sp>
        <p:nvSpPr>
          <p:cNvPr id="12291" name="Tartalom helye 2"/>
          <p:cNvSpPr>
            <a:spLocks noGrp="1"/>
          </p:cNvSpPr>
          <p:nvPr>
            <p:ph idx="1"/>
          </p:nvPr>
        </p:nvSpPr>
        <p:spPr>
          <a:xfrm>
            <a:off x="428625" y="1214438"/>
            <a:ext cx="8715375" cy="2214562"/>
          </a:xfrm>
        </p:spPr>
        <p:txBody>
          <a:bodyPr/>
          <a:lstStyle/>
          <a:p>
            <a:pPr eaLnBrk="1" hangingPunct="1"/>
            <a:r>
              <a:rPr lang="hu-HU" sz="2400" smtClean="0"/>
              <a:t>LOCA körülmények között:</a:t>
            </a:r>
            <a:endParaRPr lang="hu-HU" sz="2000" smtClean="0"/>
          </a:p>
          <a:p>
            <a:pPr lvl="1" eaLnBrk="1" hangingPunct="1"/>
            <a:r>
              <a:rPr lang="hu-HU" sz="2000" b="1" smtClean="0"/>
              <a:t>Pasztilla törmelék keletkezése</a:t>
            </a:r>
          </a:p>
          <a:p>
            <a:pPr lvl="1" eaLnBrk="1" hangingPunct="1"/>
            <a:r>
              <a:rPr lang="hu-HU" sz="2000" b="1" smtClean="0"/>
              <a:t>Törmelék összegyűlése</a:t>
            </a:r>
          </a:p>
          <a:p>
            <a:pPr eaLnBrk="1" hangingPunct="1"/>
            <a:r>
              <a:rPr lang="hu-HU" sz="2400" smtClean="0"/>
              <a:t>MTA KFKI Atomenergia kutatóintézet: Első kísérleti berendezés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28625" y="3286125"/>
            <a:ext cx="4829175" cy="2857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hu-HU" sz="2400" dirty="0">
                <a:latin typeface="+mn-lt"/>
              </a:rPr>
              <a:t>Mérőberendezés felépítése:</a:t>
            </a:r>
          </a:p>
          <a:p>
            <a:pPr marL="722376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defRPr/>
            </a:pPr>
            <a:r>
              <a:rPr lang="hu-HU" sz="2000" dirty="0">
                <a:latin typeface="+mn-lt"/>
              </a:rPr>
              <a:t>Mérőszakasz (Köteg)</a:t>
            </a:r>
          </a:p>
          <a:p>
            <a:pPr marL="722376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defRPr/>
            </a:pPr>
            <a:r>
              <a:rPr lang="hu-HU" sz="2000" dirty="0">
                <a:latin typeface="+mn-lt"/>
              </a:rPr>
              <a:t>Nyomáskiegyenlítő tartály</a:t>
            </a:r>
          </a:p>
          <a:p>
            <a:pPr marL="722376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defRPr/>
            </a:pPr>
            <a:r>
              <a:rPr lang="hu-HU" sz="2000" dirty="0">
                <a:latin typeface="+mn-lt"/>
              </a:rPr>
              <a:t>Gőzellátó rendszer</a:t>
            </a:r>
          </a:p>
          <a:p>
            <a:pPr marL="722376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defRPr/>
            </a:pPr>
            <a:r>
              <a:rPr lang="hu-HU" sz="2000" dirty="0">
                <a:latin typeface="+mn-lt"/>
              </a:rPr>
              <a:t>Kondenzátor</a:t>
            </a:r>
          </a:p>
          <a:p>
            <a:pPr marL="722376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defRPr/>
            </a:pPr>
            <a:r>
              <a:rPr lang="hu-HU" sz="2000" dirty="0">
                <a:latin typeface="+mn-lt"/>
              </a:rPr>
              <a:t>Víz ellátó rendszer az elárasztáshoz</a:t>
            </a:r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defRPr/>
            </a:pPr>
            <a:endParaRPr lang="hu-HU" sz="2400" dirty="0">
              <a:latin typeface="+mn-lt"/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2857500"/>
            <a:ext cx="2428875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 smtClean="0">
                <a:solidFill>
                  <a:srgbClr val="00B0F0"/>
                </a:solidFill>
              </a:rPr>
              <a:t>Nagykiégésű üzemanyagok hűthetőségére vonatkozó kísérletek </a:t>
            </a: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357188" y="1500188"/>
            <a:ext cx="4829175" cy="4929187"/>
          </a:xfrm>
        </p:spPr>
        <p:txBody>
          <a:bodyPr/>
          <a:lstStyle/>
          <a:p>
            <a:pPr eaLnBrk="1" hangingPunct="1"/>
            <a:r>
              <a:rPr lang="hu-HU" sz="2400" smtClean="0"/>
              <a:t>Pálca: villamos fűtés</a:t>
            </a:r>
          </a:p>
          <a:p>
            <a:pPr eaLnBrk="1" hangingPunct="1"/>
            <a:r>
              <a:rPr lang="hu-HU" sz="2400" smtClean="0"/>
              <a:t>Alumínium oxid töltet</a:t>
            </a:r>
          </a:p>
          <a:p>
            <a:pPr eaLnBrk="1" hangingPunct="1"/>
            <a:r>
              <a:rPr lang="hu-HU" sz="2400" smtClean="0"/>
              <a:t>Felfúvódás modellezése: szűkítő gyűrű</a:t>
            </a:r>
          </a:p>
          <a:p>
            <a:pPr eaLnBrk="1" hangingPunct="1"/>
            <a:r>
              <a:rPr lang="hu-HU" sz="2400" smtClean="0"/>
              <a:t>Lokális teljesítménycsúcs: elgyengített fűtőszál</a:t>
            </a:r>
          </a:p>
          <a:p>
            <a:pPr eaLnBrk="1" hangingPunct="1"/>
            <a:r>
              <a:rPr lang="hu-HU" sz="2400" smtClean="0"/>
              <a:t>Legnagyobb elérhető szűkítés</a:t>
            </a:r>
          </a:p>
          <a:p>
            <a:pPr eaLnBrk="1" hangingPunct="1"/>
            <a:r>
              <a:rPr lang="hu-HU" sz="2400" smtClean="0"/>
              <a:t>Termoelemek 6 magasságban</a:t>
            </a:r>
          </a:p>
          <a:p>
            <a:pPr eaLnBrk="1" hangingPunct="1"/>
            <a:r>
              <a:rPr lang="hu-HU" sz="2400" smtClean="0"/>
              <a:t>Zóna újbóli elárasztásának szimulálása</a:t>
            </a:r>
            <a:endParaRPr lang="hu-HU" sz="2000" smtClean="0"/>
          </a:p>
          <a:p>
            <a:pPr eaLnBrk="1" hangingPunct="1">
              <a:buFont typeface="Arial" charset="0"/>
              <a:buNone/>
            </a:pPr>
            <a:endParaRPr lang="hu-HU" sz="2400" smtClean="0"/>
          </a:p>
        </p:txBody>
      </p:sp>
      <p:pic>
        <p:nvPicPr>
          <p:cNvPr id="13316" name="Picture 2" descr="cross sectionof bundle"/>
          <p:cNvPicPr>
            <a:picLocks noChangeAspect="1" noChangeArrowheads="1"/>
          </p:cNvPicPr>
          <p:nvPr/>
        </p:nvPicPr>
        <p:blipFill>
          <a:blip r:embed="rId2"/>
          <a:srcRect l="35957" t="20601" r="40860" b="37241"/>
          <a:stretch>
            <a:fillRect/>
          </a:stretch>
        </p:blipFill>
        <p:spPr bwMode="auto">
          <a:xfrm>
            <a:off x="5715000" y="3929063"/>
            <a:ext cx="26289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500188"/>
            <a:ext cx="2963862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 smtClean="0">
                <a:solidFill>
                  <a:srgbClr val="00B0F0"/>
                </a:solidFill>
              </a:rPr>
              <a:t>Nagykiégésű üzemanyagok hűthetőségének számítógépes vizsgálata </a:t>
            </a:r>
          </a:p>
        </p:txBody>
      </p:sp>
      <p:sp>
        <p:nvSpPr>
          <p:cNvPr id="14339" name="Tartalom helye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572000"/>
          </a:xfrm>
        </p:spPr>
        <p:txBody>
          <a:bodyPr/>
          <a:lstStyle/>
          <a:p>
            <a:pPr eaLnBrk="1" hangingPunct="1"/>
            <a:r>
              <a:rPr lang="hu-HU" sz="2400" smtClean="0"/>
              <a:t>Alternatíva a kísérleti vizsgálat mellett</a:t>
            </a:r>
          </a:p>
          <a:p>
            <a:pPr eaLnBrk="1" hangingPunct="1"/>
            <a:r>
              <a:rPr lang="hu-HU" sz="2400" smtClean="0"/>
              <a:t>Kísérleti berendezés drága</a:t>
            </a:r>
          </a:p>
          <a:p>
            <a:pPr eaLnBrk="1" hangingPunct="1"/>
            <a:r>
              <a:rPr lang="hu-HU" sz="2400" smtClean="0"/>
              <a:t>Számítógépes kódok eredményeinek validálása</a:t>
            </a:r>
          </a:p>
          <a:p>
            <a:pPr eaLnBrk="1" hangingPunct="1"/>
            <a:r>
              <a:rPr lang="hu-HU" sz="2400" smtClean="0"/>
              <a:t>APROS v5.8</a:t>
            </a:r>
          </a:p>
          <a:p>
            <a:pPr eaLnBrk="1" hangingPunct="1"/>
            <a:r>
              <a:rPr lang="hu-HU" sz="2400" smtClean="0"/>
              <a:t>Egydimenziós, koncentrált paraméterű rendszerkód</a:t>
            </a:r>
          </a:p>
          <a:p>
            <a:pPr eaLnBrk="1" hangingPunct="1"/>
            <a:endParaRPr lang="hu-H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 smtClean="0">
                <a:solidFill>
                  <a:srgbClr val="00B0F0"/>
                </a:solidFill>
              </a:rPr>
              <a:t>Nagykiégésű üzemanyagok hűthetőségének számítógépes vizsgálata </a:t>
            </a:r>
          </a:p>
        </p:txBody>
      </p:sp>
      <p:sp>
        <p:nvSpPr>
          <p:cNvPr id="15363" name="Tartalom helye 2"/>
          <p:cNvSpPr>
            <a:spLocks noGrp="1"/>
          </p:cNvSpPr>
          <p:nvPr>
            <p:ph idx="1"/>
          </p:nvPr>
        </p:nvSpPr>
        <p:spPr>
          <a:xfrm>
            <a:off x="457200" y="1143000"/>
            <a:ext cx="3829050" cy="5429250"/>
          </a:xfrm>
        </p:spPr>
        <p:txBody>
          <a:bodyPr/>
          <a:lstStyle/>
          <a:p>
            <a:pPr eaLnBrk="1" hangingPunct="1"/>
            <a:r>
              <a:rPr lang="hu-HU" sz="2000" smtClean="0"/>
              <a:t>Kísérleti berendezés modellje:</a:t>
            </a:r>
          </a:p>
          <a:p>
            <a:pPr lvl="1" eaLnBrk="1" hangingPunct="1"/>
            <a:r>
              <a:rPr lang="hu-HU" sz="2000" smtClean="0"/>
              <a:t>Mérőszakasz (üzemanyagköteg</a:t>
            </a:r>
          </a:p>
          <a:p>
            <a:pPr lvl="1" eaLnBrk="1" hangingPunct="1"/>
            <a:r>
              <a:rPr lang="hu-HU" sz="2000" smtClean="0"/>
              <a:t>Nyomáskiegyenlítő tartály</a:t>
            </a:r>
          </a:p>
          <a:p>
            <a:pPr eaLnBrk="1" hangingPunct="1"/>
            <a:r>
              <a:rPr lang="hu-HU" sz="2000" b="1" smtClean="0"/>
              <a:t>Peremfeltételek:</a:t>
            </a:r>
          </a:p>
          <a:p>
            <a:pPr lvl="1" eaLnBrk="1" hangingPunct="1"/>
            <a:r>
              <a:rPr lang="hu-HU" sz="2000" b="1" smtClean="0"/>
              <a:t>Belépő: Hőmérséklet, tömegáram</a:t>
            </a:r>
          </a:p>
          <a:p>
            <a:pPr lvl="1" eaLnBrk="1" hangingPunct="1"/>
            <a:r>
              <a:rPr lang="hu-HU" sz="2000" b="1" smtClean="0"/>
              <a:t>Kilépő: Nyomás</a:t>
            </a:r>
          </a:p>
          <a:p>
            <a:pPr eaLnBrk="1" hangingPunct="1"/>
            <a:r>
              <a:rPr lang="hu-HU" sz="2000" smtClean="0"/>
              <a:t>Geometria megfelel a mérési geometriának</a:t>
            </a:r>
          </a:p>
          <a:p>
            <a:pPr eaLnBrk="1" hangingPunct="1"/>
            <a:r>
              <a:rPr lang="hu-HU" sz="2000" smtClean="0"/>
              <a:t>6 egyenletes modell (fázisonként: impulzus egyenlet, entalpia, anyagmegmaradás)</a:t>
            </a:r>
          </a:p>
        </p:txBody>
      </p:sp>
      <p:pic>
        <p:nvPicPr>
          <p:cNvPr id="15364" name="Picture 2" descr="testse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5775" y="1714500"/>
            <a:ext cx="48482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ka">
  <a:themeElements>
    <a:clrScheme name="Technik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7989</TotalTime>
  <Words>830</Words>
  <Application>Microsoft Office PowerPoint</Application>
  <PresentationFormat>Diavetítés a képernyőre (4:3 oldalarány)</PresentationFormat>
  <Paragraphs>125</Paragraphs>
  <Slides>26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1" baseType="lpstr">
      <vt:lpstr>Arial</vt:lpstr>
      <vt:lpstr>Franklin Gothic Book</vt:lpstr>
      <vt:lpstr>Wingdings 2</vt:lpstr>
      <vt:lpstr>Calibri</vt:lpstr>
      <vt:lpstr>Technika</vt:lpstr>
      <vt:lpstr>Nagykiégésű, felfúvódott VVER üzemanyagköteg hűthetőségének számítógépes vizsgálata</vt:lpstr>
      <vt:lpstr>2. dia</vt:lpstr>
      <vt:lpstr>Üzemanyagok általános viselkedése LOCA körülmények között</vt:lpstr>
      <vt:lpstr>Nagykiégésű üzemanyagok sajátos viselkedése</vt:lpstr>
      <vt:lpstr>Nagykiégésű üzemanyagok sajátos viselkedése</vt:lpstr>
      <vt:lpstr>Nagykiégésű üzemanyagok hűthetőségére vonatkozó kísérletek </vt:lpstr>
      <vt:lpstr>Nagykiégésű üzemanyagok hűthetőségére vonatkozó kísérletek </vt:lpstr>
      <vt:lpstr>Nagykiégésű üzemanyagok hűthetőségének számítógépes vizsgálata </vt:lpstr>
      <vt:lpstr>Nagykiégésű üzemanyagok hűthetőségének számítógépes vizsgálata </vt:lpstr>
      <vt:lpstr>Nagykiégésű üzemanyagok hűthetőségének számítógépes vizsgálata </vt:lpstr>
      <vt:lpstr>Nagykiégésű üzemanyagok hűthetőségének számítógépes vizsgálata </vt:lpstr>
      <vt:lpstr>Nagykiégésű üzemanyagok hűthetőségének számítógépes vizsgálata </vt:lpstr>
      <vt:lpstr>Nagykiégésű üzemanyagok hűthetőségének számítógépes vizsgálata </vt:lpstr>
      <vt:lpstr>Nagykiégésű üzemanyagok hűthetőségének számítógépes vizsgálata </vt:lpstr>
      <vt:lpstr>Nagykiégésű üzemanyagok hűthetőségének számítógépes vizsgálata </vt:lpstr>
      <vt:lpstr>Nagykiégésű üzemanyagok hűthetőségének számítógépes vizsgálata </vt:lpstr>
      <vt:lpstr>Nagykiégésű üzemanyagok hűthetőségének számítógépes vizsgálata </vt:lpstr>
      <vt:lpstr>Nagykiégésű üzemanyagok hűthetőségének számítógépes vizsgálata </vt:lpstr>
      <vt:lpstr>Nagykiégésű üzemanyagok hűthetőségének számítógépes vizsgálata </vt:lpstr>
      <vt:lpstr>Nagykiégésű üzemanyagok hűthetőségének számítógépes vizsgálata </vt:lpstr>
      <vt:lpstr>Nagykiégésű üzemanyagok hűthetőségének számítógépes vizsgálata </vt:lpstr>
      <vt:lpstr>Köszönöm a figyelmet</vt:lpstr>
      <vt:lpstr>23. dia</vt:lpstr>
      <vt:lpstr>24. dia</vt:lpstr>
      <vt:lpstr>25. dia</vt:lpstr>
      <vt:lpstr>26.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APWR reaktorok bemutatása</dc:title>
  <cp:lastModifiedBy>GZ</cp:lastModifiedBy>
  <cp:revision>339</cp:revision>
  <dcterms:modified xsi:type="dcterms:W3CDTF">2009-11-25T11:26:08Z</dcterms:modified>
</cp:coreProperties>
</file>